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21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D051D-3F7B-4A51-8105-F9A2EBDC6EEE}" type="datetimeFigureOut">
              <a:rPr lang="en-IL" smtClean="0"/>
              <a:t>16/01/2025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A11DB-3DEB-4D57-A916-DBD7DC36B3DD}" type="slidenum">
              <a:rPr lang="en-IL" smtClean="0"/>
              <a:t>‹#›</a:t>
            </a:fld>
            <a:endParaRPr lang="en-IL"/>
          </a:p>
        </p:txBody>
      </p:sp>
    </p:spTree>
    <p:extLst>
      <p:ext uri="{BB962C8B-B14F-4D97-AF65-F5344CB8AC3E}">
        <p14:creationId xmlns:p14="http://schemas.microsoft.com/office/powerpoint/2010/main" val="352467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AI-generated content may be incorrect.
---
Welcome to our presentation on boosting sales through effective shopping feed management. Today we will explore essential strategies and techniques that can optimize your e-commerce performance. I'm Yossi Elchanan, the CMO, and I'm excited to guide you through this 2024 guide.
</a:t>
            </a:r>
          </a:p>
        </p:txBody>
      </p:sp>
      <p:sp>
        <p:nvSpPr>
          <p:cNvPr id="4" name="Slide Number Placeholder 3"/>
          <p:cNvSpPr>
            <a:spLocks noGrp="1"/>
          </p:cNvSpPr>
          <p:nvPr>
            <p:ph type="sldNum" sz="quarter" idx="5"/>
          </p:nvPr>
        </p:nvSpPr>
        <p:spPr/>
        <p:txBody>
          <a:bodyPr/>
          <a:lstStyle/>
          <a:p>
            <a:fld id="{F468BDB0-83B3-46D9-8566-23E8ED1F8812}" type="slidenum">
              <a:rPr lang="en-IL" smtClean="0"/>
              <a:t>1</a:t>
            </a:fld>
            <a:endParaRPr lang="en-IL"/>
          </a:p>
        </p:txBody>
      </p:sp>
    </p:spTree>
    <p:extLst>
      <p:ext uri="{BB962C8B-B14F-4D97-AF65-F5344CB8AC3E}">
        <p14:creationId xmlns:p14="http://schemas.microsoft.com/office/powerpoint/2010/main" val="141211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Now we will open the floor for questions. Please feel free to ask any questions related to shopping feed management, and I will do my best to provide comprehensive answers.</a:t>
            </a:r>
          </a:p>
        </p:txBody>
      </p:sp>
      <p:sp>
        <p:nvSpPr>
          <p:cNvPr id="4" name="Slide Number Placeholder 3"/>
          <p:cNvSpPr>
            <a:spLocks noGrp="1"/>
          </p:cNvSpPr>
          <p:nvPr>
            <p:ph type="sldNum" sz="quarter" idx="5"/>
          </p:nvPr>
        </p:nvSpPr>
        <p:spPr/>
        <p:txBody>
          <a:bodyPr/>
          <a:lstStyle/>
          <a:p>
            <a:fld id="{F468BDB0-83B3-46D9-8566-23E8ED1F8812}" type="slidenum">
              <a:rPr lang="en-IL" smtClean="0"/>
              <a:t>10</a:t>
            </a:fld>
            <a:endParaRPr lang="en-IL"/>
          </a:p>
        </p:txBody>
      </p:sp>
    </p:spTree>
    <p:extLst>
      <p:ext uri="{BB962C8B-B14F-4D97-AF65-F5344CB8AC3E}">
        <p14:creationId xmlns:p14="http://schemas.microsoft.com/office/powerpoint/2010/main" val="75436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To conclude our session, let's summarize the key takeaways from today's presentation. We discussed the importance of shopping feed management, key elements for success, techniques to optimize your strategy, and the positive impact it can have on e-commerce success.</a:t>
            </a:r>
          </a:p>
        </p:txBody>
      </p:sp>
      <p:sp>
        <p:nvSpPr>
          <p:cNvPr id="4" name="Slide Number Placeholder 3"/>
          <p:cNvSpPr>
            <a:spLocks noGrp="1"/>
          </p:cNvSpPr>
          <p:nvPr>
            <p:ph type="sldNum" sz="quarter" idx="5"/>
          </p:nvPr>
        </p:nvSpPr>
        <p:spPr/>
        <p:txBody>
          <a:bodyPr/>
          <a:lstStyle/>
          <a:p>
            <a:fld id="{F468BDB0-83B3-46D9-8566-23E8ED1F8812}" type="slidenum">
              <a:rPr lang="en-IL" smtClean="0"/>
              <a:t>11</a:t>
            </a:fld>
            <a:endParaRPr lang="en-IL"/>
          </a:p>
        </p:txBody>
      </p:sp>
    </p:spTree>
    <p:extLst>
      <p:ext uri="{BB962C8B-B14F-4D97-AF65-F5344CB8AC3E}">
        <p14:creationId xmlns:p14="http://schemas.microsoft.com/office/powerpoint/2010/main" val="162706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In this opening slide, we'll discuss the critical importance of shopping feed management in e-commerce. With the right management of product feeds, businesses can enhance visibility and performance across various online platforms. Let's outline the key topics we will cover today.</a:t>
            </a:r>
          </a:p>
        </p:txBody>
      </p:sp>
      <p:sp>
        <p:nvSpPr>
          <p:cNvPr id="4" name="Slide Number Placeholder 3"/>
          <p:cNvSpPr>
            <a:spLocks noGrp="1"/>
          </p:cNvSpPr>
          <p:nvPr>
            <p:ph type="sldNum" sz="quarter" idx="5"/>
          </p:nvPr>
        </p:nvSpPr>
        <p:spPr/>
        <p:txBody>
          <a:bodyPr/>
          <a:lstStyle/>
          <a:p>
            <a:fld id="{F468BDB0-83B3-46D9-8566-23E8ED1F8812}" type="slidenum">
              <a:rPr lang="en-IL" smtClean="0"/>
              <a:t>2</a:t>
            </a:fld>
            <a:endParaRPr lang="en-IL"/>
          </a:p>
        </p:txBody>
      </p:sp>
    </p:spTree>
    <p:extLst>
      <p:ext uri="{BB962C8B-B14F-4D97-AF65-F5344CB8AC3E}">
        <p14:creationId xmlns:p14="http://schemas.microsoft.com/office/powerpoint/2010/main" val="173403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Shopping feed management involves the organization and optimization of product data for various e-commerce platforms. This practice is significant as it ensures search relevance, helping potential customers find your products more easily, ultimately improving sales performance.</a:t>
            </a:r>
          </a:p>
        </p:txBody>
      </p:sp>
      <p:sp>
        <p:nvSpPr>
          <p:cNvPr id="4" name="Slide Number Placeholder 3"/>
          <p:cNvSpPr>
            <a:spLocks noGrp="1"/>
          </p:cNvSpPr>
          <p:nvPr>
            <p:ph type="sldNum" sz="quarter" idx="5"/>
          </p:nvPr>
        </p:nvSpPr>
        <p:spPr/>
        <p:txBody>
          <a:bodyPr/>
          <a:lstStyle/>
          <a:p>
            <a:fld id="{F468BDB0-83B3-46D9-8566-23E8ED1F8812}" type="slidenum">
              <a:rPr lang="en-IL" smtClean="0"/>
              <a:t>3</a:t>
            </a:fld>
            <a:endParaRPr lang="en-IL"/>
          </a:p>
        </p:txBody>
      </p:sp>
    </p:spTree>
    <p:extLst>
      <p:ext uri="{BB962C8B-B14F-4D97-AF65-F5344CB8AC3E}">
        <p14:creationId xmlns:p14="http://schemas.microsoft.com/office/powerpoint/2010/main" val="243046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To achieve success in shopping feed management, two key elements must be prioritized: accurate categorization, which enhances search visibility, and optimized product feeds that include compelling titles, descriptions, and high-quality images to attract customers.</a:t>
            </a:r>
          </a:p>
        </p:txBody>
      </p:sp>
      <p:sp>
        <p:nvSpPr>
          <p:cNvPr id="4" name="Slide Number Placeholder 3"/>
          <p:cNvSpPr>
            <a:spLocks noGrp="1"/>
          </p:cNvSpPr>
          <p:nvPr>
            <p:ph type="sldNum" sz="quarter" idx="5"/>
          </p:nvPr>
        </p:nvSpPr>
        <p:spPr/>
        <p:txBody>
          <a:bodyPr/>
          <a:lstStyle/>
          <a:p>
            <a:fld id="{F468BDB0-83B3-46D9-8566-23E8ED1F8812}" type="slidenum">
              <a:rPr lang="en-IL" smtClean="0"/>
              <a:t>4</a:t>
            </a:fld>
            <a:endParaRPr lang="en-IL"/>
          </a:p>
        </p:txBody>
      </p:sp>
    </p:spTree>
    <p:extLst>
      <p:ext uri="{BB962C8B-B14F-4D97-AF65-F5344CB8AC3E}">
        <p14:creationId xmlns:p14="http://schemas.microsoft.com/office/powerpoint/2010/main" val="253034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Optimizing your e-commerce strategy starts with tailoring your product feeds to specific platform specifications, such as Google Shopping or Amazon. Additionally, enhancing content with appealing titles, detailed descriptions, and eye-catching visuals is vital for engaging potential buyers.</a:t>
            </a:r>
          </a:p>
        </p:txBody>
      </p:sp>
      <p:sp>
        <p:nvSpPr>
          <p:cNvPr id="4" name="Slide Number Placeholder 3"/>
          <p:cNvSpPr>
            <a:spLocks noGrp="1"/>
          </p:cNvSpPr>
          <p:nvPr>
            <p:ph type="sldNum" sz="quarter" idx="5"/>
          </p:nvPr>
        </p:nvSpPr>
        <p:spPr/>
        <p:txBody>
          <a:bodyPr/>
          <a:lstStyle/>
          <a:p>
            <a:fld id="{F468BDB0-83B3-46D9-8566-23E8ED1F8812}" type="slidenum">
              <a:rPr lang="en-IL" smtClean="0"/>
              <a:t>5</a:t>
            </a:fld>
            <a:endParaRPr lang="en-IL"/>
          </a:p>
        </p:txBody>
      </p:sp>
    </p:spTree>
    <p:extLst>
      <p:ext uri="{BB962C8B-B14F-4D97-AF65-F5344CB8AC3E}">
        <p14:creationId xmlns:p14="http://schemas.microsoft.com/office/powerpoint/2010/main" val="320272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E-commerce businesses often face challenges in shopping feed management. Monitoring feed errors is crucial; using tools can help track and correct issues promptly. Furthermore, implementing dynamic updates ensures that inventory and pricing remain accurate in real time.</a:t>
            </a:r>
          </a:p>
        </p:txBody>
      </p:sp>
      <p:sp>
        <p:nvSpPr>
          <p:cNvPr id="4" name="Slide Number Placeholder 3"/>
          <p:cNvSpPr>
            <a:spLocks noGrp="1"/>
          </p:cNvSpPr>
          <p:nvPr>
            <p:ph type="sldNum" sz="quarter" idx="5"/>
          </p:nvPr>
        </p:nvSpPr>
        <p:spPr/>
        <p:txBody>
          <a:bodyPr/>
          <a:lstStyle/>
          <a:p>
            <a:fld id="{F468BDB0-83B3-46D9-8566-23E8ED1F8812}" type="slidenum">
              <a:rPr lang="en-IL" smtClean="0"/>
              <a:t>6</a:t>
            </a:fld>
            <a:endParaRPr lang="en-IL"/>
          </a:p>
        </p:txBody>
      </p:sp>
    </p:spTree>
    <p:extLst>
      <p:ext uri="{BB962C8B-B14F-4D97-AF65-F5344CB8AC3E}">
        <p14:creationId xmlns:p14="http://schemas.microsoft.com/office/powerpoint/2010/main" val="113628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For businesses looking to enhance their feed management, advanced techniques can be beneficial. Utilizing automation tools saves time and boosts efficiency. Additionally, leveraging analytics and A/B testing provides data-driven insights that refine feed strategies for better performance.</a:t>
            </a:r>
          </a:p>
        </p:txBody>
      </p:sp>
      <p:sp>
        <p:nvSpPr>
          <p:cNvPr id="4" name="Slide Number Placeholder 3"/>
          <p:cNvSpPr>
            <a:spLocks noGrp="1"/>
          </p:cNvSpPr>
          <p:nvPr>
            <p:ph type="sldNum" sz="quarter" idx="5"/>
          </p:nvPr>
        </p:nvSpPr>
        <p:spPr/>
        <p:txBody>
          <a:bodyPr/>
          <a:lstStyle/>
          <a:p>
            <a:fld id="{F468BDB0-83B3-46D9-8566-23E8ED1F8812}" type="slidenum">
              <a:rPr lang="en-IL" smtClean="0"/>
              <a:t>7</a:t>
            </a:fld>
            <a:endParaRPr lang="en-IL"/>
          </a:p>
        </p:txBody>
      </p:sp>
    </p:spTree>
    <p:extLst>
      <p:ext uri="{BB962C8B-B14F-4D97-AF65-F5344CB8AC3E}">
        <p14:creationId xmlns:p14="http://schemas.microsoft.com/office/powerpoint/2010/main" val="398675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Effective shopping feed management directly impacts e-commerce success by boosting sales and enhancing revenue and return on investment. In this slide, we will discuss real-world examples that demonstrate measurable results achieved through optimized feed management.</a:t>
            </a:r>
          </a:p>
        </p:txBody>
      </p:sp>
      <p:sp>
        <p:nvSpPr>
          <p:cNvPr id="4" name="Slide Number Placeholder 3"/>
          <p:cNvSpPr>
            <a:spLocks noGrp="1"/>
          </p:cNvSpPr>
          <p:nvPr>
            <p:ph type="sldNum" sz="quarter" idx="5"/>
          </p:nvPr>
        </p:nvSpPr>
        <p:spPr/>
        <p:txBody>
          <a:bodyPr/>
          <a:lstStyle/>
          <a:p>
            <a:fld id="{F468BDB0-83B3-46D9-8566-23E8ED1F8812}" type="slidenum">
              <a:rPr lang="en-IL" smtClean="0"/>
              <a:t>8</a:t>
            </a:fld>
            <a:endParaRPr lang="en-IL"/>
          </a:p>
        </p:txBody>
      </p:sp>
    </p:spTree>
    <p:extLst>
      <p:ext uri="{BB962C8B-B14F-4D97-AF65-F5344CB8AC3E}">
        <p14:creationId xmlns:p14="http://schemas.microsoft.com/office/powerpoint/2010/main" val="318081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In this section, we will present case studies showcasing specific examples of businesses that have achieved significant ROI growth through optimized feeds. Another example will highlight how a company successfully scaled sales across multiple platforms.</a:t>
            </a:r>
          </a:p>
        </p:txBody>
      </p:sp>
      <p:sp>
        <p:nvSpPr>
          <p:cNvPr id="4" name="Slide Number Placeholder 3"/>
          <p:cNvSpPr>
            <a:spLocks noGrp="1"/>
          </p:cNvSpPr>
          <p:nvPr>
            <p:ph type="sldNum" sz="quarter" idx="5"/>
          </p:nvPr>
        </p:nvSpPr>
        <p:spPr/>
        <p:txBody>
          <a:bodyPr/>
          <a:lstStyle/>
          <a:p>
            <a:fld id="{F468BDB0-83B3-46D9-8566-23E8ED1F8812}" type="slidenum">
              <a:rPr lang="en-IL" smtClean="0"/>
              <a:t>9</a:t>
            </a:fld>
            <a:endParaRPr lang="en-IL"/>
          </a:p>
        </p:txBody>
      </p:sp>
    </p:spTree>
    <p:extLst>
      <p:ext uri="{BB962C8B-B14F-4D97-AF65-F5344CB8AC3E}">
        <p14:creationId xmlns:p14="http://schemas.microsoft.com/office/powerpoint/2010/main" val="132692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852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711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0697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7779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3842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0845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73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021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100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018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475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224803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of a web shop with cursor pointing at screen. The screen is blank for you to add your own text or images.">
            <a:extLst>
              <a:ext uri="{FF2B5EF4-FFF2-40B4-BE49-F238E27FC236}">
                <a16:creationId xmlns:a16="http://schemas.microsoft.com/office/drawing/2014/main" id="{974A65CC-07DE-424E-B7F5-5A3E8FE279EF}"/>
              </a:ext>
            </a:extLst>
          </p:cNvPr>
          <p:cNvPicPr>
            <a:picLocks noChangeAspect="1"/>
          </p:cNvPicPr>
          <p:nvPr/>
        </p:nvPicPr>
        <p:blipFill>
          <a:blip r:embed="rId3"/>
          <a:srcRect l="18856" r="17165" b="1"/>
          <a:stretch/>
        </p:blipFill>
        <p:spPr>
          <a:xfrm>
            <a:off x="1190113" y="1160168"/>
            <a:ext cx="4535401" cy="4536803"/>
          </a:xfrm>
          <a:prstGeom prst="rect">
            <a:avLst/>
          </a:prstGeom>
        </p:spPr>
      </p:pic>
      <p:sp>
        <p:nvSpPr>
          <p:cNvPr id="2" name="Title 1">
            <a:extLst>
              <a:ext uri="{FF2B5EF4-FFF2-40B4-BE49-F238E27FC236}">
                <a16:creationId xmlns:a16="http://schemas.microsoft.com/office/drawing/2014/main" id="{66D94E41-4DF3-E7ED-A9A0-2686F4578DBC}"/>
              </a:ext>
            </a:extLst>
          </p:cNvPr>
          <p:cNvSpPr>
            <a:spLocks noGrp="1"/>
          </p:cNvSpPr>
          <p:nvPr>
            <p:ph type="ctrTitle"/>
          </p:nvPr>
        </p:nvSpPr>
        <p:spPr>
          <a:xfrm>
            <a:off x="6546870" y="1255367"/>
            <a:ext cx="4540945" cy="2724433"/>
          </a:xfrm>
        </p:spPr>
        <p:txBody>
          <a:bodyPr>
            <a:normAutofit/>
          </a:bodyPr>
          <a:lstStyle/>
          <a:p>
            <a:pPr algn="l"/>
            <a:r>
              <a:rPr lang="en-IL" sz="4400" dirty="0"/>
              <a:t>Boost Sales with Shopping Feed Management</a:t>
            </a:r>
          </a:p>
        </p:txBody>
      </p:sp>
      <p:sp>
        <p:nvSpPr>
          <p:cNvPr id="3" name="Subtitle 2">
            <a:extLst>
              <a:ext uri="{FF2B5EF4-FFF2-40B4-BE49-F238E27FC236}">
                <a16:creationId xmlns:a16="http://schemas.microsoft.com/office/drawing/2014/main" id="{EC79C511-138B-2125-CE56-724118B2C9CD}"/>
              </a:ext>
            </a:extLst>
          </p:cNvPr>
          <p:cNvSpPr>
            <a:spLocks noGrp="1"/>
          </p:cNvSpPr>
          <p:nvPr>
            <p:ph type="subTitle" idx="1"/>
          </p:nvPr>
        </p:nvSpPr>
        <p:spPr>
          <a:xfrm>
            <a:off x="6546869" y="4209874"/>
            <a:ext cx="4535401" cy="1487097"/>
          </a:xfrm>
        </p:spPr>
        <p:txBody>
          <a:bodyPr>
            <a:normAutofit fontScale="70000" lnSpcReduction="20000"/>
          </a:bodyPr>
          <a:lstStyle/>
          <a:p>
            <a:pPr algn="l"/>
            <a:r>
              <a:rPr lang="en-IL" sz="2000" dirty="0"/>
              <a:t>Strategies to enhance your e-commerce performance</a:t>
            </a:r>
            <a:br>
              <a:rPr lang="en-US" sz="2000" dirty="0"/>
            </a:br>
            <a:br>
              <a:rPr lang="en-US" sz="2000" dirty="0"/>
            </a:br>
            <a:r>
              <a:rPr lang="en-US" sz="2000" b="1" dirty="0"/>
              <a:t>Yossi Elchanan</a:t>
            </a:r>
            <a:br>
              <a:rPr lang="en-US" sz="2000" b="1" dirty="0"/>
            </a:br>
            <a:r>
              <a:rPr lang="en-US" sz="2000" b="1" dirty="0"/>
              <a:t>CMO</a:t>
            </a:r>
            <a:br>
              <a:rPr lang="en-US" sz="2000" b="1" dirty="0"/>
            </a:br>
            <a:r>
              <a:rPr lang="en-US" sz="2000" b="1" dirty="0"/>
              <a:t>Adcore.com</a:t>
            </a:r>
            <a:endParaRPr lang="en-IL" sz="2000" b="1" dirty="0"/>
          </a:p>
        </p:txBody>
      </p:sp>
    </p:spTree>
    <p:extLst>
      <p:ext uri="{BB962C8B-B14F-4D97-AF65-F5344CB8AC3E}">
        <p14:creationId xmlns:p14="http://schemas.microsoft.com/office/powerpoint/2010/main" val="163806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ocial media people communication message speech bubble&#10;&#10;++The World map texture derived from public domain NASA: http://visibleearth.nasa.gov.&#10;Traced in Illustrator. File created on November 29 2018++">
            <a:extLst>
              <a:ext uri="{FF2B5EF4-FFF2-40B4-BE49-F238E27FC236}">
                <a16:creationId xmlns:a16="http://schemas.microsoft.com/office/drawing/2014/main" id="{0A07DEC7-AB11-4FAE-9145-B464E9B046D0}"/>
              </a:ext>
            </a:extLst>
          </p:cNvPr>
          <p:cNvPicPr>
            <a:picLocks noGrp="1" noChangeAspect="1"/>
          </p:cNvPicPr>
          <p:nvPr>
            <p:ph sz="half" idx="1"/>
          </p:nvPr>
        </p:nvPicPr>
        <p:blipFill>
          <a:blip r:embed="rId3"/>
          <a:srcRect l="2455" r="4611"/>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D241AD56-DFA6-FBC2-0606-F085256CB628}"/>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Q&amp;A</a:t>
            </a:r>
          </a:p>
        </p:txBody>
      </p:sp>
      <p:sp>
        <p:nvSpPr>
          <p:cNvPr id="4" name="Content Placeholder 3">
            <a:extLst>
              <a:ext uri="{FF2B5EF4-FFF2-40B4-BE49-F238E27FC236}">
                <a16:creationId xmlns:a16="http://schemas.microsoft.com/office/drawing/2014/main" id="{63FCFC70-0959-11B8-7F1B-C48434B3C5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Open Floor for Questions</a:t>
            </a:r>
          </a:p>
          <a:p>
            <a:pPr marL="0" lvl="1" indent="0">
              <a:buNone/>
            </a:pPr>
            <a:r>
              <a:rPr lang="en-US" sz="1400"/>
              <a:t>We welcome all questions related to shopping feed management to enhance understanding and clarity.</a:t>
            </a:r>
          </a:p>
          <a:p>
            <a:pPr marL="0" indent="0">
              <a:spcBef>
                <a:spcPts val="2500"/>
              </a:spcBef>
              <a:buNone/>
            </a:pPr>
            <a:r>
              <a:rPr lang="en-US" sz="1400" b="1"/>
              <a:t>Comprehensive Answers</a:t>
            </a:r>
          </a:p>
          <a:p>
            <a:pPr marL="0" lvl="1" indent="0">
              <a:buNone/>
            </a:pPr>
            <a:r>
              <a:rPr lang="en-US" sz="1400"/>
              <a:t>I will provide thorough and detailed responses to ensure clarity on the topics discussed.</a:t>
            </a:r>
            <a:endParaRPr lang="en-IL" sz="1400"/>
          </a:p>
        </p:txBody>
      </p:sp>
    </p:spTree>
    <p:extLst>
      <p:ext uri="{BB962C8B-B14F-4D97-AF65-F5344CB8AC3E}">
        <p14:creationId xmlns:p14="http://schemas.microsoft.com/office/powerpoint/2010/main" val="3198837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Shopping Cart Symbol">
            <a:extLst>
              <a:ext uri="{FF2B5EF4-FFF2-40B4-BE49-F238E27FC236}">
                <a16:creationId xmlns:a16="http://schemas.microsoft.com/office/drawing/2014/main" id="{AB8863B0-5C69-456A-8B5D-7488B4B345E0}"/>
              </a:ext>
            </a:extLst>
          </p:cNvPr>
          <p:cNvPicPr>
            <a:picLocks noGrp="1" noChangeAspect="1"/>
          </p:cNvPicPr>
          <p:nvPr>
            <p:ph sz="half" idx="1"/>
          </p:nvPr>
        </p:nvPicPr>
        <p:blipFill>
          <a:blip r:embed="rId3"/>
          <a:srcRect l="15529" r="17981" b="-3"/>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1041F668-DC5D-8E0C-13E6-9ED20074B172}"/>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Summary and Key Takeaways</a:t>
            </a:r>
          </a:p>
        </p:txBody>
      </p:sp>
      <p:sp>
        <p:nvSpPr>
          <p:cNvPr id="4" name="Content Placeholder 3">
            <a:extLst>
              <a:ext uri="{FF2B5EF4-FFF2-40B4-BE49-F238E27FC236}">
                <a16:creationId xmlns:a16="http://schemas.microsoft.com/office/drawing/2014/main" id="{2EFAD965-F863-C546-098B-D2E9E6BE4D3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Shopping Feed Management</a:t>
            </a:r>
          </a:p>
          <a:p>
            <a:pPr marL="0" lvl="1" indent="0">
              <a:buNone/>
            </a:pPr>
            <a:r>
              <a:rPr lang="en-US" sz="1400"/>
              <a:t>Effective shopping feed management is crucial for enhancing product visibility and maximizing sales in e-commerce.</a:t>
            </a:r>
          </a:p>
          <a:p>
            <a:pPr marL="0" indent="0">
              <a:spcBef>
                <a:spcPts val="2500"/>
              </a:spcBef>
              <a:buNone/>
            </a:pPr>
            <a:r>
              <a:rPr lang="en-US" sz="1400" b="1"/>
              <a:t>Key Elements for Success</a:t>
            </a:r>
          </a:p>
          <a:p>
            <a:pPr marL="0" lvl="1" indent="0">
              <a:buNone/>
            </a:pPr>
            <a:r>
              <a:rPr lang="en-US" sz="1400"/>
              <a:t>Understanding key elements such as product data quality and feed optimization leads to successful e-commerce strategies.</a:t>
            </a:r>
          </a:p>
          <a:p>
            <a:pPr marL="0" indent="0">
              <a:spcBef>
                <a:spcPts val="2500"/>
              </a:spcBef>
              <a:buNone/>
            </a:pPr>
            <a:r>
              <a:rPr lang="en-US" sz="1400" b="1"/>
              <a:t>Techniques to Optimize Strategy</a:t>
            </a:r>
          </a:p>
          <a:p>
            <a:pPr marL="0" lvl="1" indent="0">
              <a:buNone/>
            </a:pPr>
            <a:r>
              <a:rPr lang="en-US" sz="1400"/>
              <a:t>Utilizing various techniques can significantly optimize your shopping feed strategy and improve online performance.</a:t>
            </a:r>
          </a:p>
          <a:p>
            <a:pPr marL="0" indent="0">
              <a:spcBef>
                <a:spcPts val="2500"/>
              </a:spcBef>
              <a:buNone/>
            </a:pPr>
            <a:r>
              <a:rPr lang="en-US" sz="1400" b="1"/>
              <a:t>Impact on E-commerce Success</a:t>
            </a:r>
          </a:p>
          <a:p>
            <a:pPr marL="0" lvl="1" indent="0">
              <a:buNone/>
            </a:pPr>
            <a:r>
              <a:rPr lang="en-US" sz="1400"/>
              <a:t>A well-managed shopping feed positively impacts overall e-commerce success, driving traffic and conversions.</a:t>
            </a:r>
            <a:endParaRPr lang="en-IL" sz="1400"/>
          </a:p>
        </p:txBody>
      </p:sp>
    </p:spTree>
    <p:extLst>
      <p:ext uri="{BB962C8B-B14F-4D97-AF65-F5344CB8AC3E}">
        <p14:creationId xmlns:p14="http://schemas.microsoft.com/office/powerpoint/2010/main" val="3257406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mmunications concept.">
            <a:extLst>
              <a:ext uri="{FF2B5EF4-FFF2-40B4-BE49-F238E27FC236}">
                <a16:creationId xmlns:a16="http://schemas.microsoft.com/office/drawing/2014/main" id="{E1B498C6-C0F2-4946-B37A-B6D46EBA35FD}"/>
              </a:ext>
            </a:extLst>
          </p:cNvPr>
          <p:cNvPicPr>
            <a:picLocks noGrp="1" noChangeAspect="1"/>
          </p:cNvPicPr>
          <p:nvPr>
            <p:ph sz="half" idx="1"/>
          </p:nvPr>
        </p:nvPicPr>
        <p:blipFill>
          <a:blip r:embed="rId3"/>
          <a:srcRect l="22153" r="25023" b="-2"/>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F9613D86-0665-823E-5423-5308BD657242}"/>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Introduction to Shopping Feed Management</a:t>
            </a:r>
          </a:p>
        </p:txBody>
      </p:sp>
      <p:sp>
        <p:nvSpPr>
          <p:cNvPr id="4" name="Content Placeholder 3">
            <a:extLst>
              <a:ext uri="{FF2B5EF4-FFF2-40B4-BE49-F238E27FC236}">
                <a16:creationId xmlns:a16="http://schemas.microsoft.com/office/drawing/2014/main" id="{1A640A2A-5DD7-F61F-8FD4-99FCD3AAC3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Importance of Shopping Feed Management</a:t>
            </a:r>
          </a:p>
          <a:p>
            <a:pPr marL="0" lvl="1" indent="0">
              <a:buNone/>
            </a:pPr>
            <a:r>
              <a:rPr lang="en-US" sz="1400"/>
              <a:t>Effective shopping feed management is crucial for boosting product visibility and sales in the competitive e-commerce landscape.</a:t>
            </a:r>
          </a:p>
          <a:p>
            <a:pPr marL="0" indent="0">
              <a:spcBef>
                <a:spcPts val="2500"/>
              </a:spcBef>
              <a:buNone/>
            </a:pPr>
            <a:r>
              <a:rPr lang="en-US" sz="1400" b="1"/>
              <a:t>Performance Enhancement</a:t>
            </a:r>
          </a:p>
          <a:p>
            <a:pPr marL="0" lvl="1" indent="0">
              <a:buNone/>
            </a:pPr>
            <a:r>
              <a:rPr lang="en-US" sz="1400"/>
              <a:t>Proper management of product feeds leads to improved performance metrics, such as conversion rates and return on investment.</a:t>
            </a:r>
          </a:p>
          <a:p>
            <a:pPr marL="0" indent="0">
              <a:spcBef>
                <a:spcPts val="2500"/>
              </a:spcBef>
              <a:buNone/>
            </a:pPr>
            <a:r>
              <a:rPr lang="en-US" sz="1400" b="1"/>
              <a:t>Key Topics Overview</a:t>
            </a:r>
          </a:p>
          <a:p>
            <a:pPr marL="0" lvl="1" indent="0">
              <a:buNone/>
            </a:pPr>
            <a:r>
              <a:rPr lang="en-US" sz="1400"/>
              <a:t>This presentation will cover essential topics related to shopping feed management, providing a comprehensive understanding of its benefits.</a:t>
            </a:r>
            <a:endParaRPr lang="en-IL" sz="1400"/>
          </a:p>
        </p:txBody>
      </p:sp>
    </p:spTree>
    <p:extLst>
      <p:ext uri="{BB962C8B-B14F-4D97-AF65-F5344CB8AC3E}">
        <p14:creationId xmlns:p14="http://schemas.microsoft.com/office/powerpoint/2010/main" val="1659381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3d illustration">
            <a:extLst>
              <a:ext uri="{FF2B5EF4-FFF2-40B4-BE49-F238E27FC236}">
                <a16:creationId xmlns:a16="http://schemas.microsoft.com/office/drawing/2014/main" id="{4AE3AF3B-6977-424C-B7E1-C2450B7A97A6}"/>
              </a:ext>
            </a:extLst>
          </p:cNvPr>
          <p:cNvPicPr>
            <a:picLocks noGrp="1" noChangeAspect="1"/>
          </p:cNvPicPr>
          <p:nvPr>
            <p:ph sz="half" idx="1"/>
          </p:nvPr>
        </p:nvPicPr>
        <p:blipFill>
          <a:blip r:embed="rId3"/>
          <a:srcRect l="12756" r="15644"/>
          <a:stretch/>
        </p:blipFill>
        <p:spPr>
          <a:xfrm>
            <a:off x="20" y="10"/>
            <a:ext cx="4910308" cy="6857990"/>
          </a:xfrm>
          <a:prstGeom prst="rect">
            <a:avLst/>
          </a:prstGeom>
        </p:spPr>
      </p:pic>
      <p:sp>
        <p:nvSpPr>
          <p:cNvPr id="2" name="Title 1">
            <a:extLst>
              <a:ext uri="{FF2B5EF4-FFF2-40B4-BE49-F238E27FC236}">
                <a16:creationId xmlns:a16="http://schemas.microsoft.com/office/drawing/2014/main" id="{3E7BEB71-89DA-BCB9-9028-6AB635A611E7}"/>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What is Shopping Feed Management?</a:t>
            </a:r>
          </a:p>
        </p:txBody>
      </p:sp>
      <p:sp>
        <p:nvSpPr>
          <p:cNvPr id="4" name="Content Placeholder 3">
            <a:extLst>
              <a:ext uri="{FF2B5EF4-FFF2-40B4-BE49-F238E27FC236}">
                <a16:creationId xmlns:a16="http://schemas.microsoft.com/office/drawing/2014/main" id="{3F966B8C-9B7A-0317-6DED-73997B8D461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Definition of Shopping Feed Management</a:t>
            </a:r>
          </a:p>
          <a:p>
            <a:pPr marL="0" lvl="1" indent="0">
              <a:buNone/>
            </a:pPr>
            <a:r>
              <a:rPr lang="en-US" sz="1400"/>
              <a:t>Shopping feed management is the process of organizing and optimizing product data for online retail platforms, ensuring effective representation of products.</a:t>
            </a:r>
          </a:p>
          <a:p>
            <a:pPr marL="0" indent="0">
              <a:spcBef>
                <a:spcPts val="2500"/>
              </a:spcBef>
              <a:buNone/>
            </a:pPr>
            <a:r>
              <a:rPr lang="en-US" sz="1400" b="1"/>
              <a:t>Importance of Optimization</a:t>
            </a:r>
          </a:p>
          <a:p>
            <a:pPr marL="0" lvl="1" indent="0">
              <a:buNone/>
            </a:pPr>
            <a:r>
              <a:rPr lang="en-US" sz="1400"/>
              <a:t>Optimizing shopping feeds enhances search relevance, allowing potential customers to find products more easily, which can boost visibility.</a:t>
            </a:r>
          </a:p>
          <a:p>
            <a:pPr marL="0" indent="0">
              <a:spcBef>
                <a:spcPts val="2500"/>
              </a:spcBef>
              <a:buNone/>
            </a:pPr>
            <a:r>
              <a:rPr lang="en-US" sz="1400" b="1"/>
              <a:t>Impact on Sales Performance</a:t>
            </a:r>
          </a:p>
          <a:p>
            <a:pPr marL="0" lvl="1" indent="0">
              <a:buNone/>
            </a:pPr>
            <a:r>
              <a:rPr lang="en-US" sz="1400"/>
              <a:t>Effective shopping feed management improves sales performance by making it easier for customers to discover and purchase products.</a:t>
            </a:r>
            <a:endParaRPr lang="en-IL" sz="1400"/>
          </a:p>
        </p:txBody>
      </p:sp>
    </p:spTree>
    <p:extLst>
      <p:ext uri="{BB962C8B-B14F-4D97-AF65-F5344CB8AC3E}">
        <p14:creationId xmlns:p14="http://schemas.microsoft.com/office/powerpoint/2010/main" val="2147190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obile concept">
            <a:extLst>
              <a:ext uri="{FF2B5EF4-FFF2-40B4-BE49-F238E27FC236}">
                <a16:creationId xmlns:a16="http://schemas.microsoft.com/office/drawing/2014/main" id="{CA8926DA-CECB-4D3A-A0F1-D3E169027C1F}"/>
              </a:ext>
            </a:extLst>
          </p:cNvPr>
          <p:cNvPicPr>
            <a:picLocks noGrp="1" noChangeAspect="1"/>
          </p:cNvPicPr>
          <p:nvPr>
            <p:ph sz="half" idx="1"/>
          </p:nvPr>
        </p:nvPicPr>
        <p:blipFill>
          <a:blip r:embed="rId3"/>
          <a:srcRect r="72"/>
          <a:stretch/>
        </p:blipFill>
        <p:spPr>
          <a:xfrm>
            <a:off x="1" y="10"/>
            <a:ext cx="6373368" cy="6857990"/>
          </a:xfrm>
          <a:prstGeom prst="rect">
            <a:avLst/>
          </a:prstGeom>
        </p:spPr>
      </p:pic>
      <p:sp>
        <p:nvSpPr>
          <p:cNvPr id="2" name="Title 1">
            <a:extLst>
              <a:ext uri="{FF2B5EF4-FFF2-40B4-BE49-F238E27FC236}">
                <a16:creationId xmlns:a16="http://schemas.microsoft.com/office/drawing/2014/main" id="{3D74995F-7F78-D22D-90EA-44DE0A67608B}"/>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Key Elements for Success</a:t>
            </a:r>
          </a:p>
        </p:txBody>
      </p:sp>
      <p:sp>
        <p:nvSpPr>
          <p:cNvPr id="4" name="Content Placeholder 3">
            <a:extLst>
              <a:ext uri="{FF2B5EF4-FFF2-40B4-BE49-F238E27FC236}">
                <a16:creationId xmlns:a16="http://schemas.microsoft.com/office/drawing/2014/main" id="{B915BC8D-38DC-E585-0885-B90580CA4B2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Accurate Categorization</a:t>
            </a:r>
          </a:p>
          <a:p>
            <a:pPr marL="0" lvl="1" indent="0">
              <a:buNone/>
            </a:pPr>
            <a:r>
              <a:rPr lang="en-US" sz="1400"/>
              <a:t>Accurate categorization of products is crucial for enhancing search visibility, making it easier for customers to find products.</a:t>
            </a:r>
          </a:p>
          <a:p>
            <a:pPr marL="0" indent="0">
              <a:spcBef>
                <a:spcPts val="2500"/>
              </a:spcBef>
              <a:buNone/>
            </a:pPr>
            <a:r>
              <a:rPr lang="en-US" sz="1400" b="1"/>
              <a:t>Optimized Product Feeds</a:t>
            </a:r>
          </a:p>
          <a:p>
            <a:pPr marL="0" lvl="1" indent="0">
              <a:buNone/>
            </a:pPr>
            <a:r>
              <a:rPr lang="en-US" sz="1400"/>
              <a:t>Optimized product feeds should include compelling titles, descriptions, and high-quality images to effectively attract and engage customers.</a:t>
            </a:r>
            <a:endParaRPr lang="en-IL" sz="1400"/>
          </a:p>
        </p:txBody>
      </p:sp>
    </p:spTree>
    <p:extLst>
      <p:ext uri="{BB962C8B-B14F-4D97-AF65-F5344CB8AC3E}">
        <p14:creationId xmlns:p14="http://schemas.microsoft.com/office/powerpoint/2010/main" val="273804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3d Shopping cart icon not vector">
            <a:extLst>
              <a:ext uri="{FF2B5EF4-FFF2-40B4-BE49-F238E27FC236}">
                <a16:creationId xmlns:a16="http://schemas.microsoft.com/office/drawing/2014/main" id="{E3735E52-FA1D-44E7-9395-C0911EDB4B13}"/>
              </a:ext>
            </a:extLst>
          </p:cNvPr>
          <p:cNvPicPr>
            <a:picLocks noGrp="1" noChangeAspect="1"/>
          </p:cNvPicPr>
          <p:nvPr>
            <p:ph sz="half" idx="1"/>
          </p:nvPr>
        </p:nvPicPr>
        <p:blipFill>
          <a:blip r:embed="rId3"/>
          <a:srcRect l="54361" r="12523" b="-1"/>
          <a:stretch/>
        </p:blipFill>
        <p:spPr>
          <a:xfrm>
            <a:off x="20" y="10"/>
            <a:ext cx="4910308" cy="6857990"/>
          </a:xfrm>
          <a:prstGeom prst="rect">
            <a:avLst/>
          </a:prstGeom>
        </p:spPr>
      </p:pic>
      <p:sp>
        <p:nvSpPr>
          <p:cNvPr id="2" name="Title 1">
            <a:extLst>
              <a:ext uri="{FF2B5EF4-FFF2-40B4-BE49-F238E27FC236}">
                <a16:creationId xmlns:a16="http://schemas.microsoft.com/office/drawing/2014/main" id="{FD7274A9-8763-8350-0CA8-22887F7E9CB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Steps to Optimize Your E-Commerce Strategy</a:t>
            </a:r>
          </a:p>
        </p:txBody>
      </p:sp>
      <p:sp>
        <p:nvSpPr>
          <p:cNvPr id="4" name="Content Placeholder 3">
            <a:extLst>
              <a:ext uri="{FF2B5EF4-FFF2-40B4-BE49-F238E27FC236}">
                <a16:creationId xmlns:a16="http://schemas.microsoft.com/office/drawing/2014/main" id="{C22C214C-1FEF-5A4B-8933-00DBF556CC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Tailored Product Feeds</a:t>
            </a:r>
          </a:p>
          <a:p>
            <a:pPr marL="0" lvl="1" indent="0">
              <a:buNone/>
            </a:pPr>
            <a:r>
              <a:rPr lang="en-US" sz="1400"/>
              <a:t>Customizing product feeds to meet the specifications of platforms like Google Shopping and Amazon boosts visibility and sales.</a:t>
            </a:r>
          </a:p>
          <a:p>
            <a:pPr marL="0" indent="0">
              <a:spcBef>
                <a:spcPts val="2500"/>
              </a:spcBef>
              <a:buNone/>
            </a:pPr>
            <a:r>
              <a:rPr lang="en-US" sz="1400" b="1"/>
              <a:t>Enhanced Content</a:t>
            </a:r>
          </a:p>
          <a:p>
            <a:pPr marL="0" lvl="1" indent="0">
              <a:buNone/>
            </a:pPr>
            <a:r>
              <a:rPr lang="en-US" sz="1400"/>
              <a:t>Creating appealing titles and detailed descriptions helps attract and engage potential buyers, leading to higher conversion rates.</a:t>
            </a:r>
          </a:p>
          <a:p>
            <a:pPr marL="0" indent="0">
              <a:spcBef>
                <a:spcPts val="2500"/>
              </a:spcBef>
              <a:buNone/>
            </a:pPr>
            <a:r>
              <a:rPr lang="en-US" sz="1400" b="1"/>
              <a:t>Visual Appeal</a:t>
            </a:r>
          </a:p>
          <a:p>
            <a:pPr marL="0" lvl="1" indent="0">
              <a:buNone/>
            </a:pPr>
            <a:r>
              <a:rPr lang="en-US" sz="1400"/>
              <a:t>Eye-catching visuals are essential for online products, as they significantly enhance user interest and purchase likelihood.</a:t>
            </a:r>
            <a:endParaRPr lang="en-IL" sz="1400"/>
          </a:p>
        </p:txBody>
      </p:sp>
    </p:spTree>
    <p:extLst>
      <p:ext uri="{BB962C8B-B14F-4D97-AF65-F5344CB8AC3E}">
        <p14:creationId xmlns:p14="http://schemas.microsoft.com/office/powerpoint/2010/main" val="1837519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ptop screen on the desk in an industrial factory.">
            <a:extLst>
              <a:ext uri="{FF2B5EF4-FFF2-40B4-BE49-F238E27FC236}">
                <a16:creationId xmlns:a16="http://schemas.microsoft.com/office/drawing/2014/main" id="{F0CA5A0B-ABDE-4A7D-8D4A-D923D5B69B9B}"/>
              </a:ext>
            </a:extLst>
          </p:cNvPr>
          <p:cNvPicPr>
            <a:picLocks noGrp="1" noChangeAspect="1"/>
          </p:cNvPicPr>
          <p:nvPr>
            <p:ph sz="half" idx="1"/>
          </p:nvPr>
        </p:nvPicPr>
        <p:blipFill>
          <a:blip r:embed="rId3"/>
          <a:srcRect l="27854" r="24352" b="-1"/>
          <a:stretch/>
        </p:blipFill>
        <p:spPr>
          <a:xfrm>
            <a:off x="20" y="10"/>
            <a:ext cx="4910308" cy="6857990"/>
          </a:xfrm>
          <a:prstGeom prst="rect">
            <a:avLst/>
          </a:prstGeom>
        </p:spPr>
      </p:pic>
      <p:sp>
        <p:nvSpPr>
          <p:cNvPr id="2" name="Title 1">
            <a:extLst>
              <a:ext uri="{FF2B5EF4-FFF2-40B4-BE49-F238E27FC236}">
                <a16:creationId xmlns:a16="http://schemas.microsoft.com/office/drawing/2014/main" id="{82F3FADC-74E3-2322-DC7C-0AE1D3CA71AA}"/>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Overcoming Common Challenges</a:t>
            </a:r>
          </a:p>
        </p:txBody>
      </p:sp>
      <p:sp>
        <p:nvSpPr>
          <p:cNvPr id="4" name="Content Placeholder 3">
            <a:extLst>
              <a:ext uri="{FF2B5EF4-FFF2-40B4-BE49-F238E27FC236}">
                <a16:creationId xmlns:a16="http://schemas.microsoft.com/office/drawing/2014/main" id="{4E4929AC-A513-F8FD-6B1C-7224339EFF6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Monitoring Feed Errors</a:t>
            </a:r>
          </a:p>
          <a:p>
            <a:pPr marL="0" lvl="1" indent="0">
              <a:buNone/>
            </a:pPr>
            <a:r>
              <a:rPr lang="en-US" sz="1400"/>
              <a:t>E-commerce businesses must monitor shopping feed errors closely to ensure smooth operations and customer satisfaction.</a:t>
            </a:r>
          </a:p>
          <a:p>
            <a:pPr marL="0" indent="0">
              <a:spcBef>
                <a:spcPts val="2500"/>
              </a:spcBef>
              <a:buNone/>
            </a:pPr>
            <a:r>
              <a:rPr lang="en-US" sz="1400" b="1"/>
              <a:t>Using Management Tools</a:t>
            </a:r>
          </a:p>
          <a:p>
            <a:pPr marL="0" lvl="1" indent="0">
              <a:buNone/>
            </a:pPr>
            <a:r>
              <a:rPr lang="en-US" sz="1400"/>
              <a:t>Utilizing tools for shopping feed management helps businesses track, correct errors, and streamline their operations.</a:t>
            </a:r>
          </a:p>
          <a:p>
            <a:pPr marL="0" indent="0">
              <a:spcBef>
                <a:spcPts val="2500"/>
              </a:spcBef>
              <a:buNone/>
            </a:pPr>
            <a:r>
              <a:rPr lang="en-US" sz="1400" b="1"/>
              <a:t>Dynamic Updates Implementation</a:t>
            </a:r>
          </a:p>
          <a:p>
            <a:pPr marL="0" lvl="1" indent="0">
              <a:buNone/>
            </a:pPr>
            <a:r>
              <a:rPr lang="en-US" sz="1400"/>
              <a:t>Implementing dynamic updates allows for real-time adjustments in inventory and pricing, enhancing customer experience.</a:t>
            </a:r>
            <a:endParaRPr lang="en-IL" sz="1400"/>
          </a:p>
        </p:txBody>
      </p:sp>
    </p:spTree>
    <p:extLst>
      <p:ext uri="{BB962C8B-B14F-4D97-AF65-F5344CB8AC3E}">
        <p14:creationId xmlns:p14="http://schemas.microsoft.com/office/powerpoint/2010/main" val="52314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report chart analysis tablet computer">
            <a:extLst>
              <a:ext uri="{FF2B5EF4-FFF2-40B4-BE49-F238E27FC236}">
                <a16:creationId xmlns:a16="http://schemas.microsoft.com/office/drawing/2014/main" id="{24BD7318-4A08-4C83-B8E9-087040D52925}"/>
              </a:ext>
            </a:extLst>
          </p:cNvPr>
          <p:cNvPicPr>
            <a:picLocks noGrp="1" noChangeAspect="1"/>
          </p:cNvPicPr>
          <p:nvPr>
            <p:ph sz="half" idx="1"/>
          </p:nvPr>
        </p:nvPicPr>
        <p:blipFill>
          <a:blip r:embed="rId3"/>
          <a:srcRect l="23746" r="22554"/>
          <a:stretch/>
        </p:blipFill>
        <p:spPr>
          <a:xfrm>
            <a:off x="20" y="10"/>
            <a:ext cx="4910308" cy="6857990"/>
          </a:xfrm>
          <a:prstGeom prst="rect">
            <a:avLst/>
          </a:prstGeom>
        </p:spPr>
      </p:pic>
      <p:sp>
        <p:nvSpPr>
          <p:cNvPr id="2" name="Title 1">
            <a:extLst>
              <a:ext uri="{FF2B5EF4-FFF2-40B4-BE49-F238E27FC236}">
                <a16:creationId xmlns:a16="http://schemas.microsoft.com/office/drawing/2014/main" id="{2C910C2B-E8F5-3289-920D-79C9CFC7A70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Advanced Feed Management Techniques</a:t>
            </a:r>
          </a:p>
        </p:txBody>
      </p:sp>
      <p:sp>
        <p:nvSpPr>
          <p:cNvPr id="4" name="Content Placeholder 3">
            <a:extLst>
              <a:ext uri="{FF2B5EF4-FFF2-40B4-BE49-F238E27FC236}">
                <a16:creationId xmlns:a16="http://schemas.microsoft.com/office/drawing/2014/main" id="{8E58B153-AC70-23D1-B889-E130AF8E4F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Automation Tools</a:t>
            </a:r>
          </a:p>
          <a:p>
            <a:pPr marL="0" lvl="1" indent="0">
              <a:buNone/>
            </a:pPr>
            <a:r>
              <a:rPr lang="en-US" sz="1400"/>
              <a:t>Utilizing automation tools in feed management saves time and significantly boosts operational efficiency for businesses.</a:t>
            </a:r>
          </a:p>
          <a:p>
            <a:pPr marL="0" indent="0">
              <a:spcBef>
                <a:spcPts val="2500"/>
              </a:spcBef>
              <a:buNone/>
            </a:pPr>
            <a:r>
              <a:rPr lang="en-US" sz="1400" b="1"/>
              <a:t>Data-Driven Insights</a:t>
            </a:r>
          </a:p>
          <a:p>
            <a:pPr marL="0" lvl="1" indent="0">
              <a:buNone/>
            </a:pPr>
            <a:r>
              <a:rPr lang="en-US" sz="1400"/>
              <a:t>Leveraging analytics in feed management provides crucial data-driven insights that help refine strategies for improved performance.</a:t>
            </a:r>
          </a:p>
          <a:p>
            <a:pPr marL="0" indent="0">
              <a:spcBef>
                <a:spcPts val="2500"/>
              </a:spcBef>
              <a:buNone/>
            </a:pPr>
            <a:r>
              <a:rPr lang="en-US" sz="1400" b="1"/>
              <a:t>A/B Testing for Optimization</a:t>
            </a:r>
          </a:p>
          <a:p>
            <a:pPr marL="0" lvl="1" indent="0">
              <a:buNone/>
            </a:pPr>
            <a:r>
              <a:rPr lang="en-US" sz="1400"/>
              <a:t>A/B testing allows businesses to evaluate different strategies, leading to more effective feed management decisions based on performance data.</a:t>
            </a:r>
            <a:endParaRPr lang="en-IL" sz="1400"/>
          </a:p>
        </p:txBody>
      </p:sp>
    </p:spTree>
    <p:extLst>
      <p:ext uri="{BB962C8B-B14F-4D97-AF65-F5344CB8AC3E}">
        <p14:creationId xmlns:p14="http://schemas.microsoft.com/office/powerpoint/2010/main" val="2484195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682DA-30D5-607C-E0F0-5E9122D37BEE}"/>
              </a:ext>
            </a:extLst>
          </p:cNvPr>
          <p:cNvSpPr>
            <a:spLocks noGrp="1"/>
          </p:cNvSpPr>
          <p:nvPr>
            <p:ph type="title"/>
          </p:nvPr>
        </p:nvSpPr>
        <p:spPr>
          <a:xfrm>
            <a:off x="614677" y="603504"/>
            <a:ext cx="10872216" cy="1527048"/>
          </a:xfrm>
        </p:spPr>
        <p:txBody>
          <a:bodyPr vert="horz" lIns="91440" tIns="45720" rIns="91440" bIns="45720" rtlCol="0" anchor="b">
            <a:normAutofit/>
          </a:bodyPr>
          <a:lstStyle/>
          <a:p>
            <a:r>
              <a:rPr lang="en-US" b="1" kern="1200">
                <a:solidFill>
                  <a:schemeClr val="tx1"/>
                </a:solidFill>
                <a:latin typeface="+mj-lt"/>
                <a:ea typeface="+mj-ea"/>
                <a:cs typeface="+mj-cs"/>
              </a:rPr>
              <a:t>Impact on E-Commerce Success</a:t>
            </a:r>
          </a:p>
        </p:txBody>
      </p:sp>
      <p:sp>
        <p:nvSpPr>
          <p:cNvPr id="4" name="Content Placeholder 3">
            <a:extLst>
              <a:ext uri="{FF2B5EF4-FFF2-40B4-BE49-F238E27FC236}">
                <a16:creationId xmlns:a16="http://schemas.microsoft.com/office/drawing/2014/main" id="{08CF9CC4-519A-1B23-EBCD-3CA1393A7C3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2441273"/>
            <a:ext cx="5385816" cy="3817942"/>
          </a:xfrm>
        </p:spPr>
        <p:txBody>
          <a:bodyPr>
            <a:normAutofit/>
          </a:bodyPr>
          <a:lstStyle/>
          <a:p>
            <a:pPr marL="0" indent="0">
              <a:spcBef>
                <a:spcPts val="2500"/>
              </a:spcBef>
              <a:buNone/>
            </a:pPr>
            <a:r>
              <a:rPr lang="en-US" sz="1400" b="1"/>
              <a:t>Boosting Sales</a:t>
            </a:r>
          </a:p>
          <a:p>
            <a:pPr marL="0" lvl="1" indent="0">
              <a:buNone/>
            </a:pPr>
            <a:r>
              <a:rPr lang="en-US" sz="1400"/>
              <a:t>Optimized shopping feed management significantly increases sales by ensuring products are easily discoverable online.</a:t>
            </a:r>
          </a:p>
          <a:p>
            <a:pPr marL="0" indent="0">
              <a:spcBef>
                <a:spcPts val="2500"/>
              </a:spcBef>
              <a:buNone/>
            </a:pPr>
            <a:r>
              <a:rPr lang="en-US" sz="1400" b="1"/>
              <a:t>Enhancing Revenue</a:t>
            </a:r>
          </a:p>
          <a:p>
            <a:pPr marL="0" lvl="1" indent="0">
              <a:buNone/>
            </a:pPr>
            <a:r>
              <a:rPr lang="en-US" sz="1400"/>
              <a:t>Effective feed management strategies enhance revenue by improving product visibility and driving more qualified traffic to e-commerce sites.</a:t>
            </a:r>
          </a:p>
          <a:p>
            <a:pPr marL="0" indent="0">
              <a:spcBef>
                <a:spcPts val="2500"/>
              </a:spcBef>
              <a:buNone/>
            </a:pPr>
            <a:r>
              <a:rPr lang="en-US" sz="1400" b="1"/>
              <a:t>Return on Investment</a:t>
            </a:r>
          </a:p>
          <a:p>
            <a:pPr marL="0" lvl="1" indent="0">
              <a:buNone/>
            </a:pPr>
            <a:r>
              <a:rPr lang="en-US" sz="1400"/>
              <a:t>Investing in proper feed management leads to a higher return on investment through better product placement and increased conversions.</a:t>
            </a:r>
            <a:endParaRPr lang="en-IL" sz="1400"/>
          </a:p>
        </p:txBody>
      </p:sp>
      <p:pic>
        <p:nvPicPr>
          <p:cNvPr id="5" name="Content Placeholder 4" descr="Online internet Shopping with binary data code">
            <a:extLst>
              <a:ext uri="{FF2B5EF4-FFF2-40B4-BE49-F238E27FC236}">
                <a16:creationId xmlns:a16="http://schemas.microsoft.com/office/drawing/2014/main" id="{4805C57C-CF7F-47FC-8A0E-A6FB482D482F}"/>
              </a:ext>
            </a:extLst>
          </p:cNvPr>
          <p:cNvPicPr>
            <a:picLocks noGrp="1" noChangeAspect="1"/>
          </p:cNvPicPr>
          <p:nvPr>
            <p:ph sz="half" idx="1"/>
          </p:nvPr>
        </p:nvPicPr>
        <p:blipFill>
          <a:blip r:embed="rId3"/>
          <a:stretch>
            <a:fillRect/>
          </a:stretch>
        </p:blipFill>
        <p:spPr>
          <a:xfrm>
            <a:off x="614678" y="2441274"/>
            <a:ext cx="5090588" cy="3817941"/>
          </a:xfrm>
          <a:prstGeom prst="rect">
            <a:avLst/>
          </a:prstGeom>
        </p:spPr>
      </p:pic>
    </p:spTree>
    <p:extLst>
      <p:ext uri="{BB962C8B-B14F-4D97-AF65-F5344CB8AC3E}">
        <p14:creationId xmlns:p14="http://schemas.microsoft.com/office/powerpoint/2010/main" val="1531987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D9FB277F-0396-4FEE-B6C1-32609C70776E}"/>
              </a:ext>
            </a:extLst>
          </p:cNvPr>
          <p:cNvPicPr>
            <a:picLocks noGrp="1" noChangeAspect="1"/>
          </p:cNvPicPr>
          <p:nvPr>
            <p:ph sz="half" idx="1"/>
          </p:nvPr>
        </p:nvPicPr>
        <p:blipFill>
          <a:blip r:embed="rId3"/>
          <a:srcRect l="20310" r="-1" b="-1"/>
          <a:stretch/>
        </p:blipFill>
        <p:spPr>
          <a:xfrm>
            <a:off x="1" y="10"/>
            <a:ext cx="6373368" cy="6857990"/>
          </a:xfrm>
          <a:prstGeom prst="rect">
            <a:avLst/>
          </a:prstGeom>
        </p:spPr>
      </p:pic>
      <p:sp>
        <p:nvSpPr>
          <p:cNvPr id="2" name="Title 1">
            <a:extLst>
              <a:ext uri="{FF2B5EF4-FFF2-40B4-BE49-F238E27FC236}">
                <a16:creationId xmlns:a16="http://schemas.microsoft.com/office/drawing/2014/main" id="{43346707-CB95-D0E3-073D-2310DB48BC88}"/>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Case Studies</a:t>
            </a:r>
          </a:p>
        </p:txBody>
      </p:sp>
      <p:sp>
        <p:nvSpPr>
          <p:cNvPr id="4" name="Content Placeholder 3">
            <a:extLst>
              <a:ext uri="{FF2B5EF4-FFF2-40B4-BE49-F238E27FC236}">
                <a16:creationId xmlns:a16="http://schemas.microsoft.com/office/drawing/2014/main" id="{FC0D0FC3-9C7F-3B68-0438-09AE1D5655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Optimized Feeds and ROI</a:t>
            </a:r>
          </a:p>
          <a:p>
            <a:pPr marL="0" lvl="1" indent="0">
              <a:buNone/>
            </a:pPr>
            <a:r>
              <a:rPr lang="en-US" sz="1400"/>
              <a:t>This case study highlights how businesses achieved significant ROI growth by optimizing their product feeds.</a:t>
            </a:r>
          </a:p>
          <a:p>
            <a:pPr marL="0" indent="0">
              <a:spcBef>
                <a:spcPts val="2500"/>
              </a:spcBef>
              <a:buNone/>
            </a:pPr>
            <a:r>
              <a:rPr lang="en-US" sz="1400" b="1"/>
              <a:t>Scaling Sales Across Platforms</a:t>
            </a:r>
          </a:p>
          <a:p>
            <a:pPr marL="0" lvl="1" indent="0">
              <a:buNone/>
            </a:pPr>
            <a:r>
              <a:rPr lang="en-US" sz="1400"/>
              <a:t>This example illustrates a company's success in scaling its sales across multiple online platforms effectively.</a:t>
            </a:r>
            <a:endParaRPr lang="en-IL" sz="1400"/>
          </a:p>
        </p:txBody>
      </p:sp>
    </p:spTree>
    <p:extLst>
      <p:ext uri="{BB962C8B-B14F-4D97-AF65-F5344CB8AC3E}">
        <p14:creationId xmlns:p14="http://schemas.microsoft.com/office/powerpoint/2010/main" val="2410838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1134</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Neue Haas Grotesk Text Pro</vt:lpstr>
      <vt:lpstr>VanillaVTI</vt:lpstr>
      <vt:lpstr>Boost Sales with Shopping Feed Management</vt:lpstr>
      <vt:lpstr>Introduction to Shopping Feed Management</vt:lpstr>
      <vt:lpstr>What is Shopping Feed Management?</vt:lpstr>
      <vt:lpstr>Key Elements for Success</vt:lpstr>
      <vt:lpstr>Steps to Optimize Your E-Commerce Strategy</vt:lpstr>
      <vt:lpstr>Overcoming Common Challenges</vt:lpstr>
      <vt:lpstr>Advanced Feed Management Techniques</vt:lpstr>
      <vt:lpstr>Impact on E-Commerce Success</vt:lpstr>
      <vt:lpstr>Case Studies</vt:lpstr>
      <vt:lpstr>Q&amp;A</vt:lpstr>
      <vt:lpstr>Summary and 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Yossi Elchanan</dc:creator>
  <cp:lastModifiedBy>Yossi Elchanan</cp:lastModifiedBy>
  <cp:revision>1</cp:revision>
  <dcterms:created xsi:type="dcterms:W3CDTF">2025-01-16T09:19:02Z</dcterms:created>
  <dcterms:modified xsi:type="dcterms:W3CDTF">2025-01-16T09:52:08Z</dcterms:modified>
</cp:coreProperties>
</file>